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68" r:id="rId2"/>
    <p:sldId id="270" r:id="rId3"/>
    <p:sldId id="269" r:id="rId4"/>
    <p:sldId id="271" r:id="rId5"/>
    <p:sldId id="256" r:id="rId6"/>
    <p:sldId id="257" r:id="rId7"/>
    <p:sldId id="272" r:id="rId8"/>
    <p:sldId id="258" r:id="rId9"/>
    <p:sldId id="259" r:id="rId10"/>
    <p:sldId id="260" r:id="rId11"/>
    <p:sldId id="261" r:id="rId12"/>
    <p:sldId id="267" r:id="rId13"/>
    <p:sldId id="262" r:id="rId14"/>
    <p:sldId id="263" r:id="rId15"/>
    <p:sldId id="264" r:id="rId16"/>
    <p:sldId id="265" r:id="rId17"/>
    <p:sldId id="266" r:id="rId18"/>
    <p:sldId id="273" r:id="rId19"/>
    <p:sldId id="275" r:id="rId20"/>
    <p:sldId id="274" r:id="rId21"/>
    <p:sldId id="276" r:id="rId22"/>
    <p:sldId id="278" r:id="rId23"/>
    <p:sldId id="277" r:id="rId24"/>
    <p:sldId id="295" r:id="rId25"/>
    <p:sldId id="296" r:id="rId26"/>
    <p:sldId id="290" r:id="rId27"/>
    <p:sldId id="292" r:id="rId28"/>
    <p:sldId id="293" r:id="rId29"/>
    <p:sldId id="285" r:id="rId30"/>
    <p:sldId id="288" r:id="rId31"/>
    <p:sldId id="297" r:id="rId32"/>
    <p:sldId id="280" r:id="rId33"/>
    <p:sldId id="281" r:id="rId34"/>
    <p:sldId id="282" r:id="rId35"/>
    <p:sldId id="287" r:id="rId36"/>
    <p:sldId id="283" r:id="rId37"/>
    <p:sldId id="284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theme" Target="theme/theme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28A27F-1A6F-B949-AC80-56CFFFCDF759}" type="datetimeFigureOut">
              <a:rPr lang="en-US" smtClean="0"/>
              <a:pPr/>
              <a:t>6/3/12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762A5DB0-9EB0-9F49-A797-AD777AF199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class is going on a field trip to a restaurant! </a:t>
            </a:r>
          </a:p>
          <a:p>
            <a:r>
              <a:rPr lang="en-US" dirty="0" smtClean="0"/>
              <a:t>Rules:</a:t>
            </a:r>
          </a:p>
          <a:p>
            <a:pPr lvl="1"/>
            <a:r>
              <a:rPr lang="en-US" dirty="0" smtClean="0"/>
              <a:t>We will choose one restaurant. </a:t>
            </a:r>
          </a:p>
          <a:p>
            <a:pPr lvl="1"/>
            <a:r>
              <a:rPr lang="en-US" dirty="0" smtClean="0"/>
              <a:t>Everyone must agree on which one restaurant to go to.</a:t>
            </a:r>
          </a:p>
          <a:p>
            <a:pPr lvl="1"/>
            <a:r>
              <a:rPr lang="en-US" dirty="0" smtClean="0"/>
              <a:t>First you will read restaurant reviews and vote on your top two choices. </a:t>
            </a:r>
          </a:p>
          <a:p>
            <a:pPr lvl="1"/>
            <a:r>
              <a:rPr lang="en-US" dirty="0" smtClean="0"/>
              <a:t>Then, you will have time to discuss and come to a decision as a class.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 as a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one nation </a:t>
            </a:r>
            <a:r>
              <a:rPr lang="en-US" dirty="0" smtClean="0"/>
              <a:t>force </a:t>
            </a:r>
            <a:r>
              <a:rPr lang="en-US" dirty="0" smtClean="0"/>
              <a:t>another nation to become democratic?</a:t>
            </a:r>
          </a:p>
          <a:p>
            <a:pPr lvl="1"/>
            <a:r>
              <a:rPr lang="en-US" dirty="0" smtClean="0"/>
              <a:t>No: Democratization is an organic (natural) process </a:t>
            </a:r>
          </a:p>
          <a:p>
            <a:pPr lvl="1"/>
            <a:r>
              <a:rPr lang="en-US" dirty="0" smtClean="0"/>
              <a:t>Yes: With enough financial and human resources, it might be possible.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Democracy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practices </a:t>
            </a:r>
          </a:p>
          <a:p>
            <a:pPr lvl="1"/>
            <a:r>
              <a:rPr lang="en-US" dirty="0" smtClean="0"/>
              <a:t>Free elections </a:t>
            </a:r>
          </a:p>
          <a:p>
            <a:pPr lvl="1"/>
            <a:r>
              <a:rPr lang="en-US" dirty="0" smtClean="0"/>
              <a:t>Citizen participation </a:t>
            </a:r>
          </a:p>
          <a:p>
            <a:pPr lvl="1"/>
            <a:r>
              <a:rPr lang="en-US" dirty="0" smtClean="0"/>
              <a:t>Majority rule, minority rights </a:t>
            </a:r>
          </a:p>
          <a:p>
            <a:pPr lvl="1"/>
            <a:r>
              <a:rPr lang="en-US" dirty="0" smtClean="0"/>
              <a:t>Constitutional government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</a:t>
            </a:r>
            <a:r>
              <a:rPr lang="en-US" dirty="0" smtClean="0"/>
              <a:t>e this chart in your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4" y="1062814"/>
            <a:ext cx="7612064" cy="418203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Copy definition and then </a:t>
            </a:r>
            <a:r>
              <a:rPr lang="en-US" dirty="0" smtClean="0"/>
              <a:t>give </a:t>
            </a:r>
            <a:r>
              <a:rPr lang="en-US" dirty="0" smtClean="0"/>
              <a:t>an example (or non-example) about how the practice is shown in American democracy.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10267" y="3302000"/>
          <a:ext cx="5537198" cy="3040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599"/>
                <a:gridCol w="2768599"/>
              </a:tblGrid>
              <a:tr h="507909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Practice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Definition/American Example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07909">
                <a:tc>
                  <a:txBody>
                    <a:bodyPr/>
                    <a:lstStyle/>
                    <a:p>
                      <a:r>
                        <a:rPr lang="en-US" dirty="0" smtClean="0"/>
                        <a:t>Free Elections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7909">
                <a:tc>
                  <a:txBody>
                    <a:bodyPr/>
                    <a:lstStyle/>
                    <a:p>
                      <a:r>
                        <a:rPr lang="en-US" dirty="0" smtClean="0"/>
                        <a:t>Citizen</a:t>
                      </a:r>
                      <a:r>
                        <a:rPr lang="en-US" baseline="0" dirty="0" smtClean="0"/>
                        <a:t> Participation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665">
                <a:tc>
                  <a:txBody>
                    <a:bodyPr/>
                    <a:lstStyle/>
                    <a:p>
                      <a:r>
                        <a:rPr lang="en-US" dirty="0" smtClean="0"/>
                        <a:t>Majority</a:t>
                      </a:r>
                      <a:r>
                        <a:rPr lang="en-US" baseline="0" dirty="0" smtClean="0"/>
                        <a:t> rule, minority rights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7909">
                <a:tc>
                  <a:txBody>
                    <a:bodyPr/>
                    <a:lstStyle/>
                    <a:p>
                      <a:r>
                        <a:rPr lang="en-US" dirty="0" smtClean="0"/>
                        <a:t>Constitutional </a:t>
                      </a:r>
                      <a:r>
                        <a:rPr lang="en-US" dirty="0" err="1" smtClean="0"/>
                        <a:t>Gov’t</a:t>
                      </a:r>
                      <a:r>
                        <a:rPr lang="en-US" dirty="0" smtClean="0"/>
                        <a:t>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that Foster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elections </a:t>
            </a:r>
          </a:p>
          <a:p>
            <a:pPr lvl="1"/>
            <a:r>
              <a:rPr lang="en-US" dirty="0" smtClean="0"/>
              <a:t>Having more than one political party </a:t>
            </a:r>
          </a:p>
          <a:p>
            <a:pPr lvl="1"/>
            <a:r>
              <a:rPr lang="en-US" dirty="0" smtClean="0"/>
              <a:t>Universal suffrage—all adult citizens can vote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that Foster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Citizen Participation </a:t>
            </a:r>
          </a:p>
          <a:p>
            <a:pPr lvl="1"/>
            <a:r>
              <a:rPr lang="en-US" dirty="0" smtClean="0"/>
              <a:t>High levels of education and literacy </a:t>
            </a:r>
          </a:p>
          <a:p>
            <a:pPr lvl="1"/>
            <a:r>
              <a:rPr lang="en-US" dirty="0" smtClean="0"/>
              <a:t>Economic security </a:t>
            </a:r>
          </a:p>
          <a:p>
            <a:pPr lvl="1"/>
            <a:r>
              <a:rPr lang="en-US" dirty="0" smtClean="0"/>
              <a:t>Freedoms of speech, press, assembly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that Foster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rule, minority rights </a:t>
            </a:r>
          </a:p>
          <a:p>
            <a:pPr lvl="1"/>
            <a:r>
              <a:rPr lang="en-US" dirty="0" smtClean="0"/>
              <a:t>All citizens equal before the law </a:t>
            </a:r>
          </a:p>
          <a:p>
            <a:pPr lvl="1"/>
            <a:r>
              <a:rPr lang="en-US" dirty="0" smtClean="0"/>
              <a:t>Shared national identity </a:t>
            </a:r>
          </a:p>
          <a:p>
            <a:pPr lvl="1"/>
            <a:r>
              <a:rPr lang="en-US" dirty="0" smtClean="0"/>
              <a:t>Protection of such individual rights as freedom of religion </a:t>
            </a:r>
          </a:p>
          <a:p>
            <a:pPr lvl="1"/>
            <a:r>
              <a:rPr lang="en-US" dirty="0" smtClean="0"/>
              <a:t>Representatives elected by citizens to carry out their will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that Foster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Constitutional Government </a:t>
            </a:r>
          </a:p>
          <a:p>
            <a:pPr lvl="1"/>
            <a:r>
              <a:rPr lang="en-US" dirty="0" smtClean="0"/>
              <a:t>Clear body of traditions and laws on which government is based </a:t>
            </a:r>
          </a:p>
          <a:p>
            <a:pPr lvl="1"/>
            <a:r>
              <a:rPr lang="en-US" dirty="0" smtClean="0"/>
              <a:t>Widespread education about how government works </a:t>
            </a:r>
          </a:p>
          <a:p>
            <a:pPr lvl="1"/>
            <a:r>
              <a:rPr lang="en-US" dirty="0" smtClean="0"/>
              <a:t>National acceptance of majority decisions </a:t>
            </a:r>
          </a:p>
          <a:p>
            <a:pPr lvl="1"/>
            <a:r>
              <a:rPr lang="en-US" dirty="0" smtClean="0"/>
              <a:t>Shared belief that no one is above the law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</a:t>
            </a:r>
            <a:r>
              <a:rPr lang="en-US" dirty="0" smtClean="0"/>
              <a:t> </a:t>
            </a:r>
            <a:r>
              <a:rPr lang="en-US" dirty="0" smtClean="0"/>
              <a:t>Report Card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of the countries in Chapter 19, you are going to assess how well it has succeeded at establishing a democracy. </a:t>
            </a:r>
          </a:p>
          <a:p>
            <a:r>
              <a:rPr lang="en-US" dirty="0" smtClean="0"/>
              <a:t>You will be “grading” your country according to the criteria of a democracy.</a:t>
            </a:r>
          </a:p>
          <a:p>
            <a:r>
              <a:rPr lang="en-US" dirty="0" smtClean="0"/>
              <a:t>How close has each nation come to achieving democracy?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</a:t>
            </a:r>
            <a:r>
              <a:rPr lang="en-US" dirty="0" smtClean="0"/>
              <a:t>48</a:t>
            </a:r>
            <a:endParaRPr lang="en-US" dirty="0"/>
          </a:p>
        </p:txBody>
      </p:sp>
      <p:pic>
        <p:nvPicPr>
          <p:cNvPr id="4" name="Content Placeholder 3" descr="aparthei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781" r="-12781"/>
          <a:stretch>
            <a:fillRect/>
          </a:stretch>
        </p:blipFill>
        <p:spPr>
          <a:xfrm>
            <a:off x="1216729" y="2606554"/>
            <a:ext cx="7160509" cy="3933953"/>
          </a:xfrm>
        </p:spPr>
      </p:pic>
      <p:sp>
        <p:nvSpPr>
          <p:cNvPr id="5" name="TextBox 4"/>
          <p:cNvSpPr txBox="1"/>
          <p:nvPr/>
        </p:nvSpPr>
        <p:spPr>
          <a:xfrm>
            <a:off x="1408664" y="1683224"/>
            <a:ext cx="7369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and when do you think this photograph was taken? (hint: 19-2) </a:t>
            </a:r>
          </a:p>
          <a:p>
            <a:r>
              <a:rPr lang="en-US" dirty="0" smtClean="0"/>
              <a:t>What are some examples of segregation (separation based on race) </a:t>
            </a:r>
          </a:p>
          <a:p>
            <a:r>
              <a:rPr lang="en-US" dirty="0" smtClean="0"/>
              <a:t>in modern history?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Apartheid in South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Party made up of Afrikaners (white Dutch settlers) came into power in 1948 </a:t>
            </a:r>
          </a:p>
          <a:p>
            <a:r>
              <a:rPr lang="en-US" dirty="0" smtClean="0"/>
              <a:t>Started apartheid, complete separation of the races</a:t>
            </a:r>
          </a:p>
          <a:p>
            <a:r>
              <a:rPr lang="en-US" dirty="0" smtClean="0"/>
              <a:t>Whites had complete control of government, land, school, and voting (black Africans could not vote) </a:t>
            </a:r>
          </a:p>
          <a:p>
            <a:r>
              <a:rPr lang="en-US" dirty="0" smtClean="0"/>
              <a:t>Opposition from the African National Congress (ANC)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Deliberation </a:t>
            </a:r>
          </a:p>
          <a:p>
            <a:r>
              <a:rPr lang="en-US" dirty="0" smtClean="0"/>
              <a:t>Negotiation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Apartheid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handouts “Quick Guide to Apartheid” and “Apartheid in Practice.” </a:t>
            </a:r>
          </a:p>
          <a:p>
            <a:r>
              <a:rPr lang="en-US" dirty="0" smtClean="0"/>
              <a:t>Based on American values, what do you find most upsetting? Why?</a:t>
            </a:r>
          </a:p>
          <a:p>
            <a:r>
              <a:rPr lang="en-US" dirty="0" smtClean="0"/>
              <a:t>How would you feel living under these restrictions? </a:t>
            </a:r>
          </a:p>
          <a:p>
            <a:r>
              <a:rPr lang="en-US" dirty="0" smtClean="0"/>
              <a:t>How did conditions compare to the treatment of African Americans in the US?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Apartheid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Nelson Mandela, ANC leader, was put in prison for 27 years </a:t>
            </a:r>
          </a:p>
          <a:p>
            <a:r>
              <a:rPr lang="en-US" dirty="0" smtClean="0"/>
              <a:t>F.W. de Klerk became president in 1989 </a:t>
            </a:r>
          </a:p>
          <a:p>
            <a:r>
              <a:rPr lang="en-US" dirty="0" smtClean="0"/>
              <a:t>Released Mandela, ended apartheid, and gave all South Africans the right to vote </a:t>
            </a:r>
          </a:p>
          <a:p>
            <a:r>
              <a:rPr lang="en-US" dirty="0" smtClean="0"/>
              <a:t>1994: First free elections, Mandela became president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Nelson Mandela </a:t>
            </a:r>
            <a:endParaRPr lang="en-US" dirty="0"/>
          </a:p>
        </p:txBody>
      </p:sp>
      <p:pic>
        <p:nvPicPr>
          <p:cNvPr id="4" name="Content Placeholder 3" descr="mandela_cel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421" r="-10421"/>
          <a:stretch>
            <a:fillRect/>
          </a:stretch>
        </p:blipFill>
        <p:spPr>
          <a:xfrm>
            <a:off x="384175" y="3457222"/>
            <a:ext cx="5088608" cy="2795659"/>
          </a:xfrm>
        </p:spPr>
      </p:pic>
      <p:pic>
        <p:nvPicPr>
          <p:cNvPr id="5" name="Picture 4" descr="Nelson Mandela and FW de Klerk Celebrate the End of South African Apartheid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496" y="1497106"/>
            <a:ext cx="3866660" cy="3910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Line </a:t>
            </a:r>
            <a:endParaRPr lang="en-US" dirty="0"/>
          </a:p>
        </p:txBody>
      </p:sp>
      <p:pic>
        <p:nvPicPr>
          <p:cNvPr id="6" name="Content Placeholder 5" descr="southafricavot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615" r="-156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books on pg. R61, read the excerpt of Mandela’s inaugural address. </a:t>
            </a:r>
          </a:p>
          <a:p>
            <a:r>
              <a:rPr lang="en-US" dirty="0" smtClean="0"/>
              <a:t>Then, answer in your notes:</a:t>
            </a:r>
          </a:p>
          <a:p>
            <a:r>
              <a:rPr lang="en-US" dirty="0" smtClean="0"/>
              <a:t>What is Mandela’s vision of South Africa’s future?</a:t>
            </a:r>
          </a:p>
          <a:p>
            <a:r>
              <a:rPr lang="en-US" dirty="0" smtClean="0"/>
              <a:t>How do you think he feels about the white population in South Africa? What are the clues from the speech?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#49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know about modern day China?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for today’s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1989: A major year for democracy </a:t>
            </a:r>
          </a:p>
          <a:p>
            <a:r>
              <a:rPr lang="en-US" dirty="0" smtClean="0"/>
              <a:t>Tiananmen </a:t>
            </a:r>
            <a:r>
              <a:rPr lang="en-US" dirty="0" smtClean="0"/>
              <a:t>Square: June 4, 1989</a:t>
            </a:r>
          </a:p>
          <a:p>
            <a:pPr lvl="1"/>
            <a:r>
              <a:rPr lang="en-US" dirty="0" smtClean="0"/>
              <a:t>Student uprising for democracy that led to a government crackdown and massacre</a:t>
            </a:r>
          </a:p>
          <a:p>
            <a:endParaRPr lang="en-US" dirty="0" smtClean="0"/>
          </a:p>
          <a:p>
            <a:r>
              <a:rPr lang="en-US" dirty="0" smtClean="0"/>
              <a:t>Economic freedoms, but no political freedoms: Situation in modern day China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Tank 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was the “Tank Man”? Why is he famous and what does he represent?</a:t>
            </a:r>
          </a:p>
          <a:p>
            <a:r>
              <a:rPr lang="en-US" dirty="0" smtClean="0"/>
              <a:t>Describe the “Two Chinas.” </a:t>
            </a:r>
          </a:p>
          <a:p>
            <a:r>
              <a:rPr lang="en-US" dirty="0" smtClean="0"/>
              <a:t>How did the college students react to the Tank Man photograph? Why?</a:t>
            </a:r>
          </a:p>
          <a:p>
            <a:r>
              <a:rPr lang="en-US" dirty="0" smtClean="0"/>
              <a:t>How does an internet search of Tiananmen Square differ in the US and China? Why?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Censorship 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article. 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 smtClean="0"/>
              <a:t>ensor </a:t>
            </a:r>
            <a:r>
              <a:rPr lang="en-US" dirty="0" smtClean="0"/>
              <a:t>the </a:t>
            </a:r>
            <a:r>
              <a:rPr lang="en-US" dirty="0" smtClean="0"/>
              <a:t>article</a:t>
            </a:r>
            <a:r>
              <a:rPr lang="en-US" dirty="0" smtClean="0"/>
              <a:t> by blacking out any parts of the article the Chinese government would not want their people to read. </a:t>
            </a:r>
            <a:endParaRPr lang="en-US" dirty="0" smtClean="0"/>
          </a:p>
          <a:p>
            <a:r>
              <a:rPr lang="en-US" dirty="0" smtClean="0"/>
              <a:t>Answer the two questions on your </a:t>
            </a:r>
            <a:r>
              <a:rPr lang="en-US" dirty="0" smtClean="0"/>
              <a:t>handout.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1989: End </a:t>
            </a:r>
            <a:r>
              <a:rPr lang="en-US" dirty="0" smtClean="0"/>
              <a:t>of Communism in Eastern Europe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in P</a:t>
            </a:r>
            <a:r>
              <a:rPr lang="en-US" dirty="0" smtClean="0"/>
              <a:t>oland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Solidarity: Labor union </a:t>
            </a:r>
          </a:p>
          <a:p>
            <a:pPr lvl="1"/>
            <a:r>
              <a:rPr lang="en-US" dirty="0" smtClean="0"/>
              <a:t>Lech Walesa: Solidarity leader </a:t>
            </a:r>
          </a:p>
          <a:p>
            <a:pPr lvl="1"/>
            <a:r>
              <a:rPr lang="en-US" dirty="0" smtClean="0"/>
              <a:t>1989: </a:t>
            </a:r>
            <a:r>
              <a:rPr lang="en-US" dirty="0" smtClean="0"/>
              <a:t>Walesa </a:t>
            </a:r>
            <a:r>
              <a:rPr lang="en-US" dirty="0" smtClean="0"/>
              <a:t>democratically elected president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Protests lead to freedom in Czechoslovakia and Hungary </a:t>
            </a:r>
            <a:endParaRPr lang="en-US" dirty="0" smtClean="0"/>
          </a:p>
          <a:p>
            <a:r>
              <a:rPr lang="en-US" dirty="0" smtClean="0"/>
              <a:t>Germany: </a:t>
            </a:r>
            <a:endParaRPr lang="en-US" dirty="0" smtClean="0"/>
          </a:p>
          <a:p>
            <a:pPr lvl="1"/>
            <a:r>
              <a:rPr lang="en-US" dirty="0" smtClean="0"/>
              <a:t>1989: Fall of the Berlin Wall </a:t>
            </a:r>
          </a:p>
          <a:p>
            <a:pPr lvl="1"/>
            <a:r>
              <a:rPr lang="en-US" dirty="0" smtClean="0"/>
              <a:t>1990: East and West Germany united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and why did students differ in their original opinions?</a:t>
            </a:r>
          </a:p>
          <a:p>
            <a:r>
              <a:rPr lang="en-US" dirty="0" smtClean="0"/>
              <a:t>How was deliberation used, and how important was it in the decision?</a:t>
            </a:r>
          </a:p>
          <a:p>
            <a:r>
              <a:rPr lang="en-US" dirty="0" smtClean="0"/>
              <a:t>How was negotiation used, and how important was it in the decision? </a:t>
            </a:r>
          </a:p>
          <a:p>
            <a:r>
              <a:rPr lang="en-US" dirty="0" smtClean="0"/>
              <a:t>How was a decision finally made?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Wall Viewing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28:25/46:30</a:t>
            </a:r>
          </a:p>
          <a:p>
            <a:pPr marL="457200" indent="-457200">
              <a:buAutoNum type="arabicPeriod"/>
            </a:pPr>
            <a:r>
              <a:rPr lang="en-US" dirty="0" smtClean="0"/>
              <a:t>Why does the wall fall due to a “mistake”? </a:t>
            </a:r>
          </a:p>
          <a:p>
            <a:pPr marL="457200" indent="-457200">
              <a:buAutoNum type="arabicPeriod"/>
            </a:pPr>
            <a:r>
              <a:rPr lang="en-US" dirty="0" smtClean="0"/>
              <a:t>What </a:t>
            </a:r>
            <a:r>
              <a:rPr lang="en-US" dirty="0" smtClean="0"/>
              <a:t>did the German people do when they heard the announcement?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</a:t>
            </a:r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Tiananmen Square compare with the fall of the Berlin Wall? What is one similarity and one difference?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Cold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We’re here! The Cold War ends in 1991 with the breakup of the Soviet Union </a:t>
            </a:r>
          </a:p>
          <a:p>
            <a:r>
              <a:rPr lang="en-US" dirty="0" smtClean="0"/>
              <a:t>How and why did this happen? </a:t>
            </a:r>
          </a:p>
          <a:p>
            <a:r>
              <a:rPr lang="en-US" dirty="0" smtClean="0"/>
              <a:t>Starting with Gorbachev…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Mikhail Gorbachev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Soviet leader </a:t>
            </a:r>
            <a:endParaRPr lang="en-US" dirty="0"/>
          </a:p>
        </p:txBody>
      </p:sp>
      <p:pic>
        <p:nvPicPr>
          <p:cNvPr id="4" name="Picture 3" descr="gorbachev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365" y="2633381"/>
            <a:ext cx="2630170" cy="3619500"/>
          </a:xfrm>
          <a:prstGeom prst="rect">
            <a:avLst/>
          </a:prstGeom>
        </p:spPr>
      </p:pic>
      <p:pic>
        <p:nvPicPr>
          <p:cNvPr id="5" name="Picture 4" descr="gorb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20" y="2667000"/>
            <a:ext cx="31750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Gorbachev’s Reforms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Glastnost</a:t>
            </a:r>
            <a:r>
              <a:rPr lang="en-US" dirty="0" smtClean="0"/>
              <a:t> (1985): “Openness”</a:t>
            </a:r>
          </a:p>
          <a:p>
            <a:pPr lvl="1"/>
            <a:r>
              <a:rPr lang="en-US" dirty="0" smtClean="0"/>
              <a:t>Freedom of information and ideas </a:t>
            </a:r>
          </a:p>
          <a:p>
            <a:pPr lvl="1"/>
            <a:r>
              <a:rPr lang="en-US" dirty="0" smtClean="0"/>
              <a:t>New freedoms of speech, press</a:t>
            </a:r>
          </a:p>
          <a:p>
            <a:pPr lvl="1"/>
            <a:r>
              <a:rPr lang="en-US" dirty="0" smtClean="0"/>
              <a:t>Release of political prisoners </a:t>
            </a:r>
          </a:p>
          <a:p>
            <a:r>
              <a:rPr lang="en-US" dirty="0" smtClean="0"/>
              <a:t>Perestroika (1985): “Economic restructuring”</a:t>
            </a:r>
          </a:p>
          <a:p>
            <a:pPr lvl="1"/>
            <a:r>
              <a:rPr lang="en-US" dirty="0" smtClean="0"/>
              <a:t>People had more control over farms, factories </a:t>
            </a:r>
          </a:p>
          <a:p>
            <a:pPr lvl="1"/>
            <a:r>
              <a:rPr lang="en-US" dirty="0" smtClean="0"/>
              <a:t>Allowed to open small businesses </a:t>
            </a:r>
          </a:p>
          <a:p>
            <a:r>
              <a:rPr lang="en-US" dirty="0" smtClean="0"/>
              <a:t>More democratic rights, freer elections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1:54-2:15 and </a:t>
            </a:r>
            <a:r>
              <a:rPr lang="en-US" i="1" dirty="0" smtClean="0"/>
              <a:t>My Perestroika 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smtClean="0"/>
              <a:t>you watch the film clip, write in your journals what consequences you see of Gorbachev’s reforms.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Gorbachev’s Foreign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with Reagan to end arms race </a:t>
            </a:r>
            <a:endParaRPr lang="en-US" dirty="0"/>
          </a:p>
        </p:txBody>
      </p:sp>
      <p:pic>
        <p:nvPicPr>
          <p:cNvPr id="4" name="Picture 3" descr="reagan-excerpt-0902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28" y="2833561"/>
            <a:ext cx="2881336" cy="3729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Consequences: Map on pg. 615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Parts of the Soviet Union demanded their freedom and broke up</a:t>
            </a:r>
            <a:r>
              <a:rPr lang="en-US" dirty="0" smtClean="0"/>
              <a:t> into 15 separate countries</a:t>
            </a:r>
          </a:p>
          <a:p>
            <a:r>
              <a:rPr lang="en-US" dirty="0" smtClean="0"/>
              <a:t>Coup against Gorbachev </a:t>
            </a:r>
            <a:r>
              <a:rPr lang="en-US" dirty="0" smtClean="0"/>
              <a:t>failed, ending the power of the Communist Party </a:t>
            </a:r>
          </a:p>
          <a:p>
            <a:r>
              <a:rPr lang="en-US" dirty="0" smtClean="0"/>
              <a:t>Boris Yeltsin elected president of Russia; Soviet Union turned into the Commonwealth of Independent States (CIS) </a:t>
            </a:r>
          </a:p>
          <a:p>
            <a:r>
              <a:rPr lang="en-US" dirty="0" smtClean="0"/>
              <a:t>“Shock Therapy”: Shift from Communism to free markets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did the minority agree to go along with the majority?</a:t>
            </a:r>
          </a:p>
          <a:p>
            <a:r>
              <a:rPr lang="en-US" dirty="0" smtClean="0"/>
              <a:t>How do you feel about the process and decision? Was the process fair? Was the decision fair? </a:t>
            </a:r>
          </a:p>
          <a:p>
            <a:r>
              <a:rPr lang="en-US" dirty="0" smtClean="0"/>
              <a:t>What are the challenges of working an issue out democratically? The benefits?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Struggles for Democracy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r>
              <a:rPr lang="en-US" dirty="0" smtClean="0"/>
              <a:t>#</a:t>
            </a:r>
            <a:r>
              <a:rPr lang="en-US" dirty="0" smtClean="0"/>
              <a:t>47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Silent Definition: </a:t>
            </a:r>
          </a:p>
          <a:p>
            <a:pPr lvl="1"/>
            <a:r>
              <a:rPr lang="en-US" dirty="0" smtClean="0"/>
              <a:t>Get into groups of four or five with those sitting near you. </a:t>
            </a:r>
          </a:p>
          <a:p>
            <a:pPr lvl="1"/>
            <a:r>
              <a:rPr lang="en-US" dirty="0" smtClean="0"/>
              <a:t>Pass around your paper (I will tell you when to pass) and use words, phrases, pictures, and cartoons to answer this question: </a:t>
            </a:r>
          </a:p>
          <a:p>
            <a:pPr lvl="1"/>
            <a:r>
              <a:rPr lang="en-US" dirty="0" smtClean="0"/>
              <a:t>What is democracy? </a:t>
            </a:r>
          </a:p>
          <a:p>
            <a:r>
              <a:rPr lang="en-US" dirty="0" smtClean="0"/>
              <a:t>Groups will present in order to make a class working definition of democracy.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definition of democracy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 Question: What are the challenges of traditional Western democratic values taking hold in other regions of the world?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Why do so many people want democracy?</a:t>
            </a:r>
          </a:p>
          <a:p>
            <a:r>
              <a:rPr lang="en-US" dirty="0" smtClean="0"/>
              <a:t>What rights are necessary for a government to be democratic?</a:t>
            </a:r>
          </a:p>
          <a:p>
            <a:r>
              <a:rPr lang="en-US" dirty="0" smtClean="0"/>
              <a:t>How do citizens participate in a democracy?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Democracy Defined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by the people</a:t>
            </a:r>
          </a:p>
          <a:p>
            <a:r>
              <a:rPr lang="en-US" dirty="0" smtClean="0"/>
              <a:t>Direct democracy is not practical </a:t>
            </a:r>
          </a:p>
          <a:p>
            <a:r>
              <a:rPr lang="en-US" dirty="0" smtClean="0"/>
              <a:t>More than a form of government </a:t>
            </a:r>
          </a:p>
          <a:p>
            <a:pPr lvl="1"/>
            <a:r>
              <a:rPr lang="en-US" dirty="0" smtClean="0"/>
              <a:t>Way of life</a:t>
            </a:r>
          </a:p>
          <a:p>
            <a:pPr lvl="1"/>
            <a:r>
              <a:rPr lang="en-US" dirty="0" smtClean="0"/>
              <a:t>An ideal goal</a:t>
            </a:r>
          </a:p>
          <a:p>
            <a:pPr lvl="1"/>
            <a:r>
              <a:rPr lang="en-US" dirty="0" smtClean="0"/>
              <a:t>A process that takes years </a:t>
            </a:r>
          </a:p>
          <a:p>
            <a:pPr lvl="1"/>
            <a:r>
              <a:rPr lang="en-US" dirty="0" smtClean="0"/>
              <a:t>“A work in progress”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26069</TotalTime>
  <Words>1296</Words>
  <Application>Microsoft Macintosh PowerPoint</Application>
  <PresentationFormat>On-screen Show (4:3)</PresentationFormat>
  <Paragraphs>166</Paragraphs>
  <Slides>37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Habitat</vt:lpstr>
      <vt:lpstr>Basic Democracy </vt:lpstr>
      <vt:lpstr>Techniques </vt:lpstr>
      <vt:lpstr>Debrief </vt:lpstr>
      <vt:lpstr>Debrief</vt:lpstr>
      <vt:lpstr>Struggles for Democracy </vt:lpstr>
      <vt:lpstr>Journal #47</vt:lpstr>
      <vt:lpstr>Class definition of democracy </vt:lpstr>
      <vt:lpstr>Slide 8</vt:lpstr>
      <vt:lpstr>Democracy Defined </vt:lpstr>
      <vt:lpstr>Democracy as a goal</vt:lpstr>
      <vt:lpstr>Making Democracy Work</vt:lpstr>
      <vt:lpstr>Create this chart in your notes</vt:lpstr>
      <vt:lpstr>Conditions that Foster Democracy </vt:lpstr>
      <vt:lpstr>Conditions that Foster Democracy </vt:lpstr>
      <vt:lpstr>Conditions that Foster Democracy </vt:lpstr>
      <vt:lpstr>Conditions that Foster Democracy </vt:lpstr>
      <vt:lpstr>Democracy Report Card  </vt:lpstr>
      <vt:lpstr>Journal #48</vt:lpstr>
      <vt:lpstr>Apartheid in South Africa</vt:lpstr>
      <vt:lpstr>Apartheid </vt:lpstr>
      <vt:lpstr>End of Apartheid </vt:lpstr>
      <vt:lpstr>Nelson Mandela </vt:lpstr>
      <vt:lpstr>Voting Line </vt:lpstr>
      <vt:lpstr>Primary Source</vt:lpstr>
      <vt:lpstr>Journal #49</vt:lpstr>
      <vt:lpstr>Terms for today’s lesson</vt:lpstr>
      <vt:lpstr>The Tank Man </vt:lpstr>
      <vt:lpstr>Censorship Activity </vt:lpstr>
      <vt:lpstr>1989: End of Communism in Eastern Europe </vt:lpstr>
      <vt:lpstr>Berlin Wall Viewing Questions </vt:lpstr>
      <vt:lpstr>Journal #50</vt:lpstr>
      <vt:lpstr>End of the Cold War </vt:lpstr>
      <vt:lpstr>Mikhail Gorbachev </vt:lpstr>
      <vt:lpstr>Gorbachev’s Reforms </vt:lpstr>
      <vt:lpstr>Viewing Questions</vt:lpstr>
      <vt:lpstr>Gorbachev’s Foreign Policy </vt:lpstr>
      <vt:lpstr>Consequences: Map on pg. 615</vt:lpstr>
    </vt:vector>
  </TitlesOfParts>
  <Company>VRHS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Allison Hopkins</dc:creator>
  <cp:lastModifiedBy>Allison Hopkins</cp:lastModifiedBy>
  <cp:revision>141</cp:revision>
  <dcterms:created xsi:type="dcterms:W3CDTF">2012-06-03T18:53:27Z</dcterms:created>
  <dcterms:modified xsi:type="dcterms:W3CDTF">2012-06-12T22:20:50Z</dcterms:modified>
</cp:coreProperties>
</file>